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8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00" r:id="rId33"/>
    <p:sldId id="302" r:id="rId34"/>
    <p:sldId id="303" r:id="rId35"/>
    <p:sldId id="301" r:id="rId36"/>
    <p:sldId id="290" r:id="rId37"/>
    <p:sldId id="291" r:id="rId38"/>
    <p:sldId id="292" r:id="rId39"/>
    <p:sldId id="293" r:id="rId40"/>
    <p:sldId id="294" r:id="rId41"/>
    <p:sldId id="295" r:id="rId42"/>
    <p:sldId id="299" r:id="rId43"/>
    <p:sldId id="323" r:id="rId44"/>
    <p:sldId id="28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6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53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3714-02BC-4F0D-9927-ED55999884E0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58" indent="-16985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23EC-543B-45C1-B777-E268E3CDA548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0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AC14-E7AF-42B6-A1AB-633CE0D0BC1E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CF7BE-6EE4-4605-BB4C-98B4A117A740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F78C-5B7A-4A42-BD88-FF4963B8707C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8765B59-C54B-48E2-B06B-B8103AD922E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4AC-875B-4277-8F2D-8C61E2BC43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780B-8E09-48E2-982B-138B1660C824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E1A4-7795-42B4-8078-697761A3CC79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D899065-65C0-42AE-B3B7-28C4C5C2E8F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Subscriber</a:t>
            </a:r>
            <a:endParaRPr lang="en-US" dirty="0"/>
          </a:p>
        </p:txBody>
      </p:sp>
      <p:sp>
        <p:nvSpPr>
          <p:cNvPr id="8" name="Abgerundetes Rechteck 3"/>
          <p:cNvSpPr/>
          <p:nvPr/>
        </p:nvSpPr>
        <p:spPr>
          <a:xfrm>
            <a:off x="1215574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Check </a:t>
            </a:r>
            <a:r>
              <a:rPr lang="de-DE" dirty="0" err="1" smtClean="0"/>
              <a:t>Signature</a:t>
            </a:r>
            <a:endParaRPr lang="de-DE" dirty="0" smtClean="0"/>
          </a:p>
        </p:txBody>
      </p:sp>
      <p:sp>
        <p:nvSpPr>
          <p:cNvPr id="9" name="Abgerundetes Rechteck 3"/>
          <p:cNvSpPr/>
          <p:nvPr/>
        </p:nvSpPr>
        <p:spPr>
          <a:xfrm>
            <a:off x="4734865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</a:t>
            </a:r>
            <a:r>
              <a:rPr lang="de-DE" dirty="0" err="1" smtClean="0"/>
              <a:t>WikiImporter</a:t>
            </a:r>
            <a:endParaRPr lang="de-DE" dirty="0" smtClean="0"/>
          </a:p>
        </p:txBody>
      </p:sp>
      <p:sp>
        <p:nvSpPr>
          <p:cNvPr id="10" name="Abgerundetes Rechteck 3"/>
          <p:cNvSpPr/>
          <p:nvPr/>
        </p:nvSpPr>
        <p:spPr>
          <a:xfrm>
            <a:off x="8101926" y="1345216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Register </a:t>
            </a:r>
            <a:r>
              <a:rPr lang="de-DE" dirty="0" err="1" smtClean="0"/>
              <a:t>Callbacks</a:t>
            </a:r>
            <a:endParaRPr lang="de-DE" dirty="0" smtClean="0"/>
          </a:p>
        </p:txBody>
      </p:sp>
      <p:sp>
        <p:nvSpPr>
          <p:cNvPr id="11" name="Abgerundetes Rechteck 3"/>
          <p:cNvSpPr/>
          <p:nvPr/>
        </p:nvSpPr>
        <p:spPr>
          <a:xfrm>
            <a:off x="8101926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 Import</a:t>
            </a:r>
          </a:p>
        </p:txBody>
      </p:sp>
      <p:sp>
        <p:nvSpPr>
          <p:cNvPr id="12" name="Abgerundetes Rechteck 3"/>
          <p:cNvSpPr/>
          <p:nvPr/>
        </p:nvSpPr>
        <p:spPr>
          <a:xfrm>
            <a:off x="4734865" y="4793844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Create Redirect Callback</a:t>
            </a:r>
          </a:p>
        </p:txBody>
      </p:sp>
      <p:sp>
        <p:nvSpPr>
          <p:cNvPr id="13" name="Abgerundetes Rechteck 3"/>
          <p:cNvSpPr/>
          <p:nvPr/>
        </p:nvSpPr>
        <p:spPr>
          <a:xfrm>
            <a:off x="4734865" y="3039472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Delete Page Callback</a:t>
            </a:r>
          </a:p>
        </p:txBody>
      </p:sp>
      <p:sp>
        <p:nvSpPr>
          <p:cNvPr id="14" name="Abgerundetes Rechteck 3"/>
          <p:cNvSpPr/>
          <p:nvPr/>
        </p:nvSpPr>
        <p:spPr>
          <a:xfrm>
            <a:off x="1215574" y="385817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Done</a:t>
            </a:r>
            <a:endParaRPr lang="de-DE" dirty="0" smtClean="0"/>
          </a:p>
        </p:txBody>
      </p: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3156011" y="1877107"/>
            <a:ext cx="157885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6675302" y="1877107"/>
            <a:ext cx="142662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072145" y="2408998"/>
            <a:ext cx="0" cy="144918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4" idx="3"/>
          </p:cNvCxnSpPr>
          <p:nvPr/>
        </p:nvCxnSpPr>
        <p:spPr>
          <a:xfrm flipH="1">
            <a:off x="3156011" y="4390069"/>
            <a:ext cx="494591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3"/>
          </p:cNvCxnSpPr>
          <p:nvPr/>
        </p:nvCxnSpPr>
        <p:spPr>
          <a:xfrm flipH="1">
            <a:off x="6675302" y="4921960"/>
            <a:ext cx="2396843" cy="40377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3" idx="3"/>
          </p:cNvCxnSpPr>
          <p:nvPr/>
        </p:nvCxnSpPr>
        <p:spPr>
          <a:xfrm flipH="1" flipV="1">
            <a:off x="6675302" y="3571363"/>
            <a:ext cx="2396843" cy="286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75302" y="4678326"/>
            <a:ext cx="1426624" cy="243634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75302" y="3858178"/>
            <a:ext cx="1426624" cy="24507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WikiImporter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Parsing the redirect tag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to the parsed tag and the content </a:t>
            </a:r>
            <a:r>
              <a:rPr lang="en-US" dirty="0" smtClean="0"/>
              <a:t>of the tag on hooks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Stream wrapper </a:t>
            </a:r>
            <a:r>
              <a:rPr lang="en-US" dirty="0"/>
              <a:t>registered resources </a:t>
            </a:r>
            <a:r>
              <a:rPr lang="en-US" dirty="0" smtClean="0"/>
              <a:t>multiple times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2" r="65091" b="17781"/>
          <a:stretch/>
        </p:blipFill>
        <p:spPr bwMode="auto">
          <a:xfrm>
            <a:off x="4220816" y="1360966"/>
            <a:ext cx="6794515" cy="2424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45" y="2116765"/>
            <a:ext cx="2819399" cy="201132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publishing component is </a:t>
            </a:r>
            <a:r>
              <a:rPr lang="en-US" dirty="0"/>
              <a:t>ready, except the final code review.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Mediawiki</a:t>
            </a:r>
            <a:r>
              <a:rPr lang="en-US" dirty="0"/>
              <a:t> wants to take advantage of google </a:t>
            </a:r>
            <a:r>
              <a:rPr lang="en-US" dirty="0" smtClean="0"/>
              <a:t>hub.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Ask</a:t>
            </a:r>
            <a:r>
              <a:rPr lang="de-DE" dirty="0"/>
              <a:t> Google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ok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individual </a:t>
            </a:r>
            <a:r>
              <a:rPr lang="en-US" dirty="0" err="1"/>
              <a:t>Wikipedias</a:t>
            </a:r>
            <a:r>
              <a:rPr lang="en-US" dirty="0"/>
              <a:t> running behind </a:t>
            </a:r>
            <a:r>
              <a:rPr lang="en-US" dirty="0" smtClean="0"/>
              <a:t>a proxy.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be configured for communication </a:t>
            </a:r>
            <a:r>
              <a:rPr lang="en-US" dirty="0" smtClean="0"/>
              <a:t>with the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smtClean="0"/>
              <a:t>if there are privacy </a:t>
            </a:r>
            <a:r>
              <a:rPr lang="en-US" dirty="0"/>
              <a:t>issues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deployment on </a:t>
            </a:r>
            <a:r>
              <a:rPr lang="en-US" dirty="0"/>
              <a:t>the google hub.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Probably </a:t>
            </a:r>
            <a:r>
              <a:rPr lang="en-US" dirty="0"/>
              <a:t>no </a:t>
            </a:r>
            <a:r>
              <a:rPr lang="en-US" dirty="0" smtClean="0"/>
              <a:t>deployment </a:t>
            </a:r>
            <a:r>
              <a:rPr lang="en-US" dirty="0"/>
              <a:t>during our bachelor project time.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4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70559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PubSubHubbub</a:t>
            </a:r>
            <a:endParaRPr lang="de-DE" dirty="0" smtClean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Publisher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Subscriber</a:t>
            </a:r>
            <a:endParaRPr lang="de-DE" dirty="0"/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Deployment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0206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6237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301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9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12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18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SELECT </a:t>
            </a:r>
            <a:r>
              <a:rPr lang="en-US" b="1" dirty="0" smtClean="0">
                <a:solidFill>
                  <a:srgbClr val="0000FF"/>
                </a:solidFill>
              </a:rPr>
              <a:t/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s2ValueId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value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	(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u="sng" dirty="0">
                <a:solidFill>
                  <a:srgbClr val="000080"/>
                </a:solidFill>
              </a:rPr>
              <a:t>EXP</a:t>
            </a:r>
            <a:r>
              <a:rPr lang="en-US" u="sng" dirty="0">
                <a:solidFill>
                  <a:srgbClr val="0000FF"/>
                </a:solidFill>
              </a:rPr>
              <a:t>(</a:t>
            </a:r>
            <a:r>
              <a:rPr lang="en-US" b="1" u="sng" dirty="0">
                <a:solidFill>
                  <a:srgbClr val="000080"/>
                </a:solidFill>
              </a:rPr>
              <a:t>SUM</a:t>
            </a:r>
            <a:r>
              <a:rPr lang="en-US" u="sng" dirty="0">
                <a:solidFill>
                  <a:srgbClr val="0000FF"/>
                </a:solidFill>
              </a:rPr>
              <a:t>(</a:t>
            </a:r>
            <a:r>
              <a:rPr lang="en-US" b="1" u="sng" dirty="0">
                <a:solidFill>
                  <a:srgbClr val="000080"/>
                </a:solidFill>
              </a:rPr>
              <a:t>LOG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808000"/>
                </a:solidFill>
              </a:rPr>
              <a:t>rules</a:t>
            </a:r>
            <a:r>
              <a:rPr lang="en-US" dirty="0" err="1" smtClean="0">
                <a:solidFill>
                  <a:srgbClr val="0000FF"/>
                </a:solidFill>
              </a:rPr>
              <a:t>.</a:t>
            </a:r>
            <a:r>
              <a:rPr lang="en-US" dirty="0" err="1" smtClean="0">
                <a:solidFill>
                  <a:srgbClr val="808000"/>
                </a:solidFill>
              </a:rPr>
              <a:t>probability</a:t>
            </a:r>
            <a:r>
              <a:rPr lang="en-US" dirty="0" smtClean="0">
                <a:solidFill>
                  <a:srgbClr val="808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)))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p </a:t>
            </a:r>
            <a:br>
              <a:rPr lang="en-US" dirty="0" smtClean="0">
                <a:solidFill>
                  <a:srgbClr val="80800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FROM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FF00FF"/>
                </a:solidFill>
              </a:rPr>
              <a:t>wbes_statement_pairs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FF00FF"/>
                </a:solidFill>
              </a:rPr>
              <a:t/>
            </a:r>
            <a:br>
              <a:rPr lang="en-US" dirty="0" smtClean="0">
                <a:solidFill>
                  <a:srgbClr val="FF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WHERE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808000"/>
                </a:solidFill>
              </a:rPr>
              <a:t>s1Id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s1ValueId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((</a:t>
            </a:r>
            <a:r>
              <a:rPr lang="en-US" dirty="0">
                <a:solidFill>
                  <a:srgbClr val="800080"/>
                </a:solidFill>
              </a:rPr>
              <a:t>31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800080"/>
                </a:solidFill>
              </a:rPr>
              <a:t>5</a:t>
            </a:r>
            <a:r>
              <a:rPr lang="en-US" dirty="0">
                <a:solidFill>
                  <a:srgbClr val="0000FF"/>
                </a:solidFill>
              </a:rPr>
              <a:t>),(</a:t>
            </a:r>
            <a:r>
              <a:rPr lang="en-US" dirty="0">
                <a:solidFill>
                  <a:srgbClr val="800080"/>
                </a:solidFill>
              </a:rPr>
              <a:t>106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12204</a:t>
            </a:r>
            <a:r>
              <a:rPr lang="en-US" dirty="0">
                <a:solidFill>
                  <a:srgbClr val="0000FF"/>
                </a:solidFill>
              </a:rPr>
              <a:t>))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FF00FF"/>
                </a:solidFill>
              </a:rPr>
              <a:t>wbs_propertypairs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pid1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s1Id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FF00FF"/>
                </a:solidFill>
              </a:rPr>
              <a:t>wbs_propertypairs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pid2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s2Id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s2Id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21 </a:t>
            </a:r>
            <a:r>
              <a:rPr lang="en-US" i="1" dirty="0"/>
              <a:t>/* </a:t>
            </a:r>
            <a:r>
              <a:rPr lang="en-US" i="1" dirty="0" smtClean="0"/>
              <a:t>gender </a:t>
            </a:r>
            <a:r>
              <a:rPr lang="en-US" i="1" dirty="0"/>
              <a:t>*/ </a:t>
            </a:r>
            <a:r>
              <a:rPr lang="en-US" dirty="0" smtClean="0">
                <a:solidFill>
                  <a:srgbClr val="80008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/>
            </a:r>
            <a:br>
              <a:rPr lang="en-US" dirty="0">
                <a:solidFill>
                  <a:srgbClr val="80008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GROUP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BY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s2ValueId </a:t>
            </a:r>
            <a:br>
              <a:rPr lang="en-US" dirty="0" smtClean="0">
                <a:solidFill>
                  <a:srgbClr val="80800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HAVING </a:t>
            </a:r>
            <a:r>
              <a:rPr lang="en-US" dirty="0" smtClean="0">
                <a:solidFill>
                  <a:srgbClr val="808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0.01 </a:t>
            </a:r>
            <a:r>
              <a:rPr lang="en-US" dirty="0" smtClean="0">
                <a:solidFill>
                  <a:srgbClr val="800080"/>
                </a:solidFill>
              </a:rPr>
              <a:t/>
            </a:r>
            <a:br>
              <a:rPr lang="en-US" dirty="0" smtClean="0">
                <a:solidFill>
                  <a:srgbClr val="800080"/>
                </a:solidFill>
              </a:rPr>
            </a:br>
            <a:r>
              <a:rPr lang="en-US" dirty="0" smtClean="0">
                <a:solidFill>
                  <a:srgbClr val="800080"/>
                </a:solidFill>
              </a:rPr>
              <a:t>	</a:t>
            </a:r>
            <a:r>
              <a:rPr lang="en-US" b="1" dirty="0" smtClean="0">
                <a:solidFill>
                  <a:srgbClr val="0000FF"/>
                </a:solidFill>
              </a:rPr>
              <a:t>ORDER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desc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580993" y="3305503"/>
            <a:ext cx="872360" cy="34158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453351" y="3647089"/>
            <a:ext cx="223870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719146" y="4035972"/>
            <a:ext cx="3972909" cy="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6648" y="3071446"/>
            <a:ext cx="1336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Parameters:</a:t>
            </a:r>
          </a:p>
          <a:p>
            <a:endParaRPr lang="de-DE" b="1" dirty="0">
              <a:solidFill>
                <a:schemeClr val="accent2"/>
              </a:solidFill>
            </a:endParaRPr>
          </a:p>
          <a:p>
            <a:endParaRPr lang="de-DE" b="1" dirty="0" smtClean="0">
              <a:solidFill>
                <a:schemeClr val="accent2"/>
              </a:solidFill>
            </a:endParaRPr>
          </a:p>
          <a:p>
            <a:endParaRPr lang="de-DE" dirty="0" smtClean="0">
              <a:solidFill>
                <a:schemeClr val="accent2"/>
              </a:solidFill>
            </a:endParaRPr>
          </a:p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6648" y="3460694"/>
            <a:ext cx="197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Statements </a:t>
            </a:r>
            <a:r>
              <a:rPr lang="de-DE" dirty="0" err="1">
                <a:solidFill>
                  <a:schemeClr val="accent2"/>
                </a:solidFill>
              </a:rPr>
              <a:t>of</a:t>
            </a:r>
            <a:r>
              <a:rPr lang="de-DE" dirty="0">
                <a:solidFill>
                  <a:schemeClr val="accent2"/>
                </a:solidFill>
              </a:rPr>
              <a:t> Item</a:t>
            </a:r>
          </a:p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86648" y="3810110"/>
            <a:ext cx="206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Property</a:t>
            </a:r>
            <a:endParaRPr lang="de-DE" dirty="0">
              <a:solidFill>
                <a:schemeClr val="accent2"/>
              </a:solidFill>
            </a:endParaRPr>
          </a:p>
          <a:p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68422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Albert Einstein, </a:t>
            </a:r>
            <a:r>
              <a:rPr lang="en-US" sz="2400" b="1" dirty="0" err="1" smtClean="0"/>
              <a:t>Arbeitsgebiet</a:t>
            </a:r>
            <a:endParaRPr lang="en-US" sz="2400" b="1" dirty="0"/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basketball player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number theory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ice hockey player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mathematical analysis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film director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probability theory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politician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differential geometry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topology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physician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8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PubSubHubbub (PuSH) is a protocol that enables resources to push changes to subscribers.</a:t>
            </a:r>
            <a:endParaRPr lang="en-US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43" y="1752125"/>
            <a:ext cx="9106177" cy="457265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68422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Shutter Island, Genre: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thriller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comedy-drama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biographical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action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romance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drama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fantasy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teen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romantic comedy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documentary film</a:t>
            </a:r>
          </a:p>
        </p:txBody>
      </p:sp>
    </p:spTree>
    <p:extLst>
      <p:ext uri="{BB962C8B-B14F-4D97-AF65-F5344CB8AC3E}">
        <p14:creationId xmlns:p14="http://schemas.microsoft.com/office/powerpoint/2010/main" val="34459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100373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Shutter Island (Film), </a:t>
            </a:r>
            <a:r>
              <a:rPr lang="en-US" sz="2400" b="1" dirty="0" err="1"/>
              <a:t>Originalsprache</a:t>
            </a:r>
            <a:r>
              <a:rPr lang="en-US" sz="2400" b="1" dirty="0"/>
              <a:t>, </a:t>
            </a:r>
            <a:r>
              <a:rPr lang="en-US" sz="2400" b="1" dirty="0" err="1"/>
              <a:t>Suchbegriff</a:t>
            </a:r>
            <a:r>
              <a:rPr lang="en-US" sz="2400" b="1" dirty="0" smtClean="0"/>
              <a:t>: </a:t>
            </a:r>
            <a:r>
              <a:rPr lang="en-US" sz="2400" dirty="0" smtClean="0">
                <a:solidFill>
                  <a:schemeClr val="accent2"/>
                </a:solidFill>
              </a:rPr>
              <a:t>"</a:t>
            </a:r>
            <a:r>
              <a:rPr lang="en-US" sz="2400" dirty="0" err="1">
                <a:solidFill>
                  <a:schemeClr val="accent2"/>
                </a:solidFill>
              </a:rPr>
              <a:t>deu</a:t>
            </a:r>
            <a:r>
              <a:rPr lang="en-US" sz="2400" dirty="0">
                <a:solidFill>
                  <a:schemeClr val="accent2"/>
                </a:solidFill>
              </a:rPr>
              <a:t>"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German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Deuteronomy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German Empire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Germans</a:t>
            </a:r>
          </a:p>
          <a:p>
            <a:r>
              <a:rPr lang="en-US" sz="2400" i="1" dirty="0" err="1" smtClean="0">
                <a:solidFill>
                  <a:schemeClr val="bg1">
                    <a:lumMod val="50000"/>
                  </a:schemeClr>
                </a:solidFill>
              </a:rPr>
              <a:t>Deuxoevres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Lufthansa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Das Lied der 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Deutschen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deuterium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Bundestag of Germany</a:t>
            </a:r>
          </a:p>
        </p:txBody>
      </p:sp>
    </p:spTree>
    <p:extLst>
      <p:ext uri="{BB962C8B-B14F-4D97-AF65-F5344CB8AC3E}">
        <p14:creationId xmlns:p14="http://schemas.microsoft.com/office/powerpoint/2010/main" val="17375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90"/>
          <a:stretch/>
        </p:blipFill>
        <p:spPr bwMode="auto">
          <a:xfrm>
            <a:off x="398898" y="1402755"/>
            <a:ext cx="11476066" cy="44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 smtClean="0"/>
          </a:p>
          <a:p>
            <a:pPr lvl="1"/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: </a:t>
            </a:r>
          </a:p>
          <a:p>
            <a:pPr lvl="2"/>
            <a:r>
              <a:rPr lang="de-DE" sz="1800" dirty="0" smtClean="0"/>
              <a:t>29 </a:t>
            </a:r>
            <a:r>
              <a:rPr lang="de-DE" sz="1800" dirty="0" err="1" smtClean="0"/>
              <a:t>participants</a:t>
            </a:r>
            <a:r>
              <a:rPr lang="de-DE" sz="1800" dirty="0" smtClean="0"/>
              <a:t>, 309 </a:t>
            </a:r>
            <a:r>
              <a:rPr lang="de-DE" sz="1800" dirty="0" err="1" smtClean="0"/>
              <a:t>evaluations</a:t>
            </a:r>
            <a:endParaRPr lang="de-DE" sz="1800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3" y="1045483"/>
            <a:ext cx="4876800" cy="324993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70" y="1093076"/>
            <a:ext cx="3344091" cy="22259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66" y="3614019"/>
            <a:ext cx="4367889" cy="2459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" y="4239438"/>
            <a:ext cx="3344091" cy="2225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47" y="4239436"/>
            <a:ext cx="3344091" cy="22259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29" y="1093076"/>
            <a:ext cx="3338506" cy="18797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4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NewRevisionFromEditComplete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ArticleDeleteComplete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ArticleRevisionUndeleted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two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PublishTitleChanges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PublishAllChanges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Request </a:t>
            </a:r>
            <a:r>
              <a:rPr lang="en-US" smtClean="0"/>
              <a:t>contains the following data</a:t>
            </a:r>
            <a:r>
              <a:rPr lang="de-DE" smtClean="0"/>
              <a:t>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hub.mode=publish&amp;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hub.url=http://another.resource.url/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de-DE" smtClean="0"/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54286"/>
          <a:stretch/>
        </p:blipFill>
        <p:spPr>
          <a:xfrm>
            <a:off x="8051800" y="1412895"/>
            <a:ext cx="3665406" cy="4026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55857" y="3977640"/>
            <a:ext cx="383774" cy="982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Resources need special HTTP headers for identification: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our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Export-XML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 Changes: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in the last x seconds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but y changes tops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deletions, we export the log-entry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62305" r="62311" b="10253"/>
          <a:stretch/>
        </p:blipFill>
        <p:spPr bwMode="auto">
          <a:xfrm>
            <a:off x="4845343" y="1616150"/>
            <a:ext cx="7070970" cy="332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Hub </a:t>
            </a:r>
            <a:r>
              <a:rPr lang="en-US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Request contains special HTTP headers for identification of hub and resource:</a:t>
            </a:r>
          </a:p>
          <a:p>
            <a:pPr marL="956709" lvl="1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rel="hub"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rel="self"</a:t>
            </a:r>
            <a:b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X-Hub-Signature: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mtClean="0"/>
              <a:t>New contents of resource are body of the request</a:t>
            </a: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73076" y="6498000"/>
            <a:ext cx="9291552" cy="360000"/>
          </a:xfrm>
        </p:spPr>
        <p:txBody>
          <a:bodyPr/>
          <a:lstStyle/>
          <a:p>
            <a:r>
              <a:rPr lang="en-GB" smtClean="0"/>
              <a:t>BP2013N2: 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4084" r="21545" b="24148"/>
          <a:stretch/>
        </p:blipFill>
        <p:spPr>
          <a:xfrm>
            <a:off x="9537222" y="1389495"/>
            <a:ext cx="2456304" cy="2108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222" y="2094614"/>
            <a:ext cx="257653" cy="1148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1235</Words>
  <Application>Microsoft Office PowerPoint</Application>
  <PresentationFormat>Custom</PresentationFormat>
  <Paragraphs>481</Paragraphs>
  <Slides>44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powerpoint_hpi_cgs_wide</vt:lpstr>
      <vt:lpstr>Wikidata.lib</vt:lpstr>
      <vt:lpstr>Wikidata.lib</vt:lpstr>
      <vt:lpstr>PubSubHubbub</vt:lpstr>
      <vt:lpstr>Demo</vt:lpstr>
      <vt:lpstr>Detecting Changes</vt:lpstr>
      <vt:lpstr>Publishing a Change</vt:lpstr>
      <vt:lpstr>Identifying Resources</vt:lpstr>
      <vt:lpstr>What are our Resources?</vt:lpstr>
      <vt:lpstr>Pushing to Subscribers</vt:lpstr>
      <vt:lpstr>Subscriber</vt:lpstr>
      <vt:lpstr>WikiImporter Issues</vt:lpstr>
      <vt:lpstr>Deployment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Suggestions</vt:lpstr>
      <vt:lpstr>Example Suggestions first 10</vt:lpstr>
      <vt:lpstr>Example Suggestions first 10</vt:lpstr>
      <vt:lpstr>Example Suggestions first 10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191</cp:revision>
  <dcterms:created xsi:type="dcterms:W3CDTF">2014-01-22T15:15:36Z</dcterms:created>
  <dcterms:modified xsi:type="dcterms:W3CDTF">2014-06-04T10:13:43Z</dcterms:modified>
</cp:coreProperties>
</file>